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14" y="27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897627" y="2232506"/>
            <a:ext cx="6390640" cy="6448425"/>
          </a:xfrm>
          <a:custGeom>
            <a:avLst/>
            <a:gdLst/>
            <a:ahLst/>
            <a:cxnLst/>
            <a:rect l="l" t="t" r="r" b="b"/>
            <a:pathLst>
              <a:path w="6390640" h="6448425">
                <a:moveTo>
                  <a:pt x="2941370" y="4609249"/>
                </a:moveTo>
                <a:lnTo>
                  <a:pt x="1203058" y="2870936"/>
                </a:lnTo>
                <a:lnTo>
                  <a:pt x="0" y="4071493"/>
                </a:lnTo>
                <a:lnTo>
                  <a:pt x="1740814" y="5809805"/>
                </a:lnTo>
                <a:lnTo>
                  <a:pt x="2941370" y="4609249"/>
                </a:lnTo>
                <a:close/>
              </a:path>
              <a:path w="6390640" h="6448425">
                <a:moveTo>
                  <a:pt x="6390360" y="1240802"/>
                </a:moveTo>
                <a:lnTo>
                  <a:pt x="5149075" y="0"/>
                </a:lnTo>
                <a:lnTo>
                  <a:pt x="1924862" y="3222955"/>
                </a:lnTo>
                <a:lnTo>
                  <a:pt x="5149075" y="6448425"/>
                </a:lnTo>
                <a:lnTo>
                  <a:pt x="6390360" y="5206657"/>
                </a:lnTo>
                <a:lnTo>
                  <a:pt x="6390360" y="1240802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571455" y="3741889"/>
            <a:ext cx="3162300" cy="4838700"/>
          </a:xfrm>
          <a:custGeom>
            <a:avLst/>
            <a:gdLst/>
            <a:ahLst/>
            <a:cxnLst/>
            <a:rect l="l" t="t" r="r" b="b"/>
            <a:pathLst>
              <a:path w="3162300" h="4838700">
                <a:moveTo>
                  <a:pt x="2990850" y="192239"/>
                </a:moveTo>
                <a:lnTo>
                  <a:pt x="2798610" y="0"/>
                </a:lnTo>
                <a:lnTo>
                  <a:pt x="0" y="2796121"/>
                </a:lnTo>
                <a:lnTo>
                  <a:pt x="194729" y="2990850"/>
                </a:lnTo>
                <a:lnTo>
                  <a:pt x="2990850" y="192239"/>
                </a:lnTo>
                <a:close/>
              </a:path>
              <a:path w="3162300" h="4838700">
                <a:moveTo>
                  <a:pt x="3162033" y="4205376"/>
                </a:moveTo>
                <a:lnTo>
                  <a:pt x="1423720" y="2467064"/>
                </a:lnTo>
                <a:lnTo>
                  <a:pt x="790917" y="3099866"/>
                </a:lnTo>
                <a:lnTo>
                  <a:pt x="2529230" y="4838179"/>
                </a:lnTo>
                <a:lnTo>
                  <a:pt x="3162033" y="4205376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146828" y="1970382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4575" y="1771649"/>
                </a:moveTo>
                <a:lnTo>
                  <a:pt x="0" y="884575"/>
                </a:lnTo>
                <a:lnTo>
                  <a:pt x="884575" y="0"/>
                </a:lnTo>
                <a:lnTo>
                  <a:pt x="1771649" y="884575"/>
                </a:lnTo>
                <a:lnTo>
                  <a:pt x="884575" y="1771649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2566079" y="330834"/>
            <a:ext cx="4450715" cy="2916555"/>
          </a:xfrm>
          <a:custGeom>
            <a:avLst/>
            <a:gdLst/>
            <a:ahLst/>
            <a:cxnLst/>
            <a:rect l="l" t="t" r="r" b="b"/>
            <a:pathLst>
              <a:path w="4450715" h="2916555">
                <a:moveTo>
                  <a:pt x="1771650" y="2028926"/>
                </a:moveTo>
                <a:lnTo>
                  <a:pt x="884580" y="1144358"/>
                </a:lnTo>
                <a:lnTo>
                  <a:pt x="0" y="2028926"/>
                </a:lnTo>
                <a:lnTo>
                  <a:pt x="884580" y="2916009"/>
                </a:lnTo>
                <a:lnTo>
                  <a:pt x="1771650" y="2028926"/>
                </a:lnTo>
                <a:close/>
              </a:path>
              <a:path w="4450715" h="2916555">
                <a:moveTo>
                  <a:pt x="4450245" y="884567"/>
                </a:moveTo>
                <a:lnTo>
                  <a:pt x="3564420" y="0"/>
                </a:lnTo>
                <a:lnTo>
                  <a:pt x="2678595" y="884567"/>
                </a:lnTo>
                <a:lnTo>
                  <a:pt x="3564420" y="1771650"/>
                </a:lnTo>
                <a:lnTo>
                  <a:pt x="4450245" y="884567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1124798" y="60093"/>
            <a:ext cx="1771650" cy="1771650"/>
          </a:xfrm>
          <a:custGeom>
            <a:avLst/>
            <a:gdLst/>
            <a:ahLst/>
            <a:cxnLst/>
            <a:rect l="l" t="t" r="r" b="b"/>
            <a:pathLst>
              <a:path w="1771650" h="1771650">
                <a:moveTo>
                  <a:pt x="887074" y="1771649"/>
                </a:moveTo>
                <a:lnTo>
                  <a:pt x="0" y="884575"/>
                </a:lnTo>
                <a:lnTo>
                  <a:pt x="887073" y="0"/>
                </a:lnTo>
                <a:lnTo>
                  <a:pt x="1771649" y="884575"/>
                </a:lnTo>
                <a:lnTo>
                  <a:pt x="887074" y="1771649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952985" y="2226585"/>
            <a:ext cx="5102225" cy="170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99828" y="5200714"/>
            <a:ext cx="5587365" cy="17405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8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4" y="8595250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2401122" y="1691748"/>
                </a:moveTo>
                <a:lnTo>
                  <a:pt x="0" y="1691748"/>
                </a:lnTo>
                <a:lnTo>
                  <a:pt x="1691748" y="0"/>
                </a:lnTo>
                <a:lnTo>
                  <a:pt x="2892309" y="1200560"/>
                </a:lnTo>
                <a:lnTo>
                  <a:pt x="2401122" y="1691748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9" y="8057499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774403" y="2229500"/>
                </a:moveTo>
                <a:lnTo>
                  <a:pt x="490625" y="2229500"/>
                </a:lnTo>
                <a:lnTo>
                  <a:pt x="0" y="1740812"/>
                </a:lnTo>
                <a:lnTo>
                  <a:pt x="1738312" y="0"/>
                </a:lnTo>
                <a:lnTo>
                  <a:pt x="2371108" y="632795"/>
                </a:lnTo>
                <a:lnTo>
                  <a:pt x="774403" y="22295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00" y="6899999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8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8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80998" y="1243038"/>
            <a:ext cx="12735326" cy="8634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254582" y="4113081"/>
            <a:ext cx="9791534" cy="3248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10/10/2023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73552" y="2903703"/>
            <a:ext cx="8905398" cy="3076483"/>
          </a:xfrm>
          <a:prstGeom prst="rect">
            <a:avLst/>
          </a:prstGeom>
        </p:spPr>
        <p:txBody>
          <a:bodyPr vert="horz" wrap="square" lIns="0" tIns="189230" rIns="0" bIns="0" rtlCol="0">
            <a:spAutoFit/>
          </a:bodyPr>
          <a:lstStyle/>
          <a:p>
            <a:pPr marL="12700" marR="5080">
              <a:lnSpc>
                <a:spcPts val="6980"/>
              </a:lnSpc>
              <a:spcBef>
                <a:spcPts val="1490"/>
              </a:spcBef>
            </a:pPr>
            <a:r>
              <a:rPr sz="6950" spc="-65" dirty="0">
                <a:solidFill>
                  <a:srgbClr val="FFFFFF"/>
                </a:solidFill>
                <a:latin typeface="Georgia"/>
                <a:cs typeface="Georgia"/>
              </a:rPr>
              <a:t>Big</a:t>
            </a:r>
            <a:r>
              <a:rPr sz="6950" spc="-270" dirty="0">
                <a:solidFill>
                  <a:srgbClr val="FFFFFF"/>
                </a:solidFill>
                <a:latin typeface="Georgia"/>
                <a:cs typeface="Georgia"/>
              </a:rPr>
              <a:t> </a:t>
            </a:r>
            <a:r>
              <a:rPr sz="6950" spc="-85" dirty="0">
                <a:solidFill>
                  <a:srgbClr val="FFFFFF"/>
                </a:solidFill>
                <a:latin typeface="Georgia"/>
                <a:cs typeface="Georgia"/>
              </a:rPr>
              <a:t>Data</a:t>
            </a:r>
            <a:r>
              <a:rPr lang="en-IN" sz="6950" spc="-85" dirty="0">
                <a:solidFill>
                  <a:srgbClr val="FFFFFF"/>
                </a:solidFill>
                <a:latin typeface="Georgia"/>
                <a:cs typeface="Georgia"/>
              </a:rPr>
              <a:t> Analysis With IBM Cloud Database</a:t>
            </a:r>
          </a:p>
          <a:p>
            <a:pPr marL="12700" marR="5080">
              <a:lnSpc>
                <a:spcPts val="6980"/>
              </a:lnSpc>
              <a:spcBef>
                <a:spcPts val="1490"/>
              </a:spcBef>
            </a:pPr>
            <a:r>
              <a:rPr lang="en-IN" sz="6950" spc="-85" dirty="0">
                <a:solidFill>
                  <a:srgbClr val="FFFFFF"/>
                </a:solidFill>
                <a:latin typeface="Georgia"/>
                <a:cs typeface="Georgia"/>
              </a:rPr>
              <a:t>      	      Phase-II</a:t>
            </a:r>
            <a:endParaRPr sz="6950" dirty="0">
              <a:latin typeface="Georgia"/>
              <a:cs typeface="Georgi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6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6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5" dirty="0">
                <a:latin typeface="Cambria"/>
                <a:cs typeface="Cambria"/>
              </a:rPr>
              <a:t>Cloud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dirty="0">
                <a:latin typeface="Cambria"/>
                <a:cs typeface="Cambria"/>
              </a:rPr>
              <a:t>Nine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spc="75" dirty="0">
                <a:latin typeface="Cambria"/>
                <a:cs typeface="Cambria"/>
              </a:rPr>
              <a:t>Performance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4058454" y="2976063"/>
            <a:ext cx="6290310" cy="377062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1136650" algn="r">
              <a:lnSpc>
                <a:spcPct val="101099"/>
              </a:lnSpc>
              <a:spcBef>
                <a:spcPts val="85"/>
              </a:spcBef>
            </a:pP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designed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high 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performance.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uses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combination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in-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memory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disk-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based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35" dirty="0">
                <a:solidFill>
                  <a:srgbClr val="FFFFFF"/>
                </a:solidFill>
                <a:latin typeface="Trebuchet MS"/>
                <a:cs typeface="Trebuchet MS"/>
              </a:rPr>
              <a:t>storage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provide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fast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3050">
              <a:latin typeface="Trebuchet MS"/>
              <a:cs typeface="Trebuchet MS"/>
            </a:endParaRPr>
          </a:p>
          <a:p>
            <a:pPr marL="48260" marR="5080" indent="361950" algn="r">
              <a:lnSpc>
                <a:spcPct val="100400"/>
              </a:lnSpc>
            </a:pPr>
            <a:r>
              <a:rPr sz="3050" spc="-120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Nine's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advanced indexing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compression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technologies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ensure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queries 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are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executed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quickly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efficiently.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2054" rIns="0" bIns="0" rtlCol="0">
            <a:spAutoFit/>
          </a:bodyPr>
          <a:lstStyle/>
          <a:p>
            <a:pPr marL="4646930">
              <a:lnSpc>
                <a:spcPct val="100000"/>
              </a:lnSpc>
              <a:spcBef>
                <a:spcPts val="100"/>
              </a:spcBef>
            </a:pPr>
            <a:r>
              <a:rPr spc="-45" dirty="0"/>
              <a:t>Cloud</a:t>
            </a:r>
            <a:r>
              <a:rPr spc="-165" dirty="0"/>
              <a:t> </a:t>
            </a:r>
            <a:r>
              <a:rPr spc="-185" dirty="0"/>
              <a:t>Nine</a:t>
            </a:r>
            <a:r>
              <a:rPr spc="-110" dirty="0"/>
              <a:t> </a:t>
            </a:r>
            <a:r>
              <a:rPr spc="-10" dirty="0"/>
              <a:t>Pricing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620349" y="3309827"/>
            <a:ext cx="6966584" cy="37706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100"/>
              </a:spcBef>
            </a:pP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cost-</a:t>
            </a:r>
            <a:r>
              <a:rPr sz="3050" spc="-120" dirty="0">
                <a:solidFill>
                  <a:srgbClr val="FFFFFF"/>
                </a:solidFill>
                <a:latin typeface="Trebuchet MS"/>
                <a:cs typeface="Trebuchet MS"/>
              </a:rPr>
              <a:t>effective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solution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managing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large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volumes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offers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flexible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pricing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options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based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5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your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specific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25" dirty="0">
                <a:solidFill>
                  <a:srgbClr val="FFFFFF"/>
                </a:solidFill>
                <a:latin typeface="Trebuchet MS"/>
                <a:cs typeface="Trebuchet MS"/>
              </a:rPr>
              <a:t>needs,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pay-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as-you-</a:t>
            </a:r>
            <a:r>
              <a:rPr sz="3050" spc="90" dirty="0">
                <a:solidFill>
                  <a:srgbClr val="FFFFFF"/>
                </a:solidFill>
                <a:latin typeface="Trebuchet MS"/>
                <a:cs typeface="Trebuchet MS"/>
              </a:rPr>
              <a:t>go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reserved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instances.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Additionally,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provides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35" dirty="0">
                <a:solidFill>
                  <a:srgbClr val="FFFFFF"/>
                </a:solidFill>
                <a:latin typeface="Trebuchet MS"/>
                <a:cs typeface="Trebuchet MS"/>
              </a:rPr>
              <a:t>free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40" dirty="0">
                <a:solidFill>
                  <a:srgbClr val="FFFFFF"/>
                </a:solidFill>
                <a:latin typeface="Trebuchet MS"/>
                <a:cs typeface="Trebuchet MS"/>
              </a:rPr>
              <a:t>tier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allows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35" dirty="0">
                <a:solidFill>
                  <a:srgbClr val="FFFFFF"/>
                </a:solidFill>
                <a:latin typeface="Trebuchet MS"/>
                <a:cs typeface="Trebuchet MS"/>
              </a:rPr>
              <a:t>get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started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platform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at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0" dirty="0">
                <a:solidFill>
                  <a:srgbClr val="FFFFFF"/>
                </a:solidFill>
                <a:latin typeface="Trebuchet MS"/>
                <a:cs typeface="Trebuchet MS"/>
              </a:rPr>
              <a:t>no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cost.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000720" y="1943672"/>
            <a:ext cx="5914390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5" dirty="0">
                <a:latin typeface="Cambria"/>
                <a:cs typeface="Cambria"/>
              </a:rPr>
              <a:t>Cloud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dirty="0">
                <a:latin typeface="Cambria"/>
                <a:cs typeface="Cambria"/>
              </a:rPr>
              <a:t>Nine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spc="45" dirty="0">
                <a:latin typeface="Cambria"/>
                <a:cs typeface="Cambria"/>
              </a:rPr>
              <a:t>Integration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2027737" y="3590812"/>
            <a:ext cx="5894070" cy="290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61950" algn="r">
              <a:lnSpc>
                <a:spcPct val="100000"/>
              </a:lnSpc>
              <a:spcBef>
                <a:spcPts val="100"/>
              </a:spcBef>
            </a:pP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integrates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seamlessly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with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other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14" dirty="0">
                <a:solidFill>
                  <a:srgbClr val="FFFFFF"/>
                </a:solidFill>
                <a:latin typeface="Trebuchet MS"/>
                <a:cs typeface="Trebuchet MS"/>
              </a:rPr>
              <a:t>IBM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services,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Watson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Studio,</a:t>
            </a:r>
            <a:r>
              <a:rPr sz="27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Watson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Machine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Learning,</a:t>
            </a:r>
            <a:r>
              <a:rPr sz="27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2700" spc="114" dirty="0">
                <a:solidFill>
                  <a:srgbClr val="FFFFFF"/>
                </a:solidFill>
                <a:latin typeface="Trebuchet MS"/>
                <a:cs typeface="Trebuchet MS"/>
              </a:rPr>
              <a:t>IBM</a:t>
            </a:r>
            <a:r>
              <a:rPr sz="27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Pak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r>
              <a:rPr sz="2700" spc="-2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integration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enables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build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end-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to-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end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pipelines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gain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valuable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insights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endParaRPr sz="2700">
              <a:latin typeface="Trebuchet MS"/>
              <a:cs typeface="Trebuchet MS"/>
            </a:endParaRPr>
          </a:p>
          <a:p>
            <a:pPr marR="5080" algn="r">
              <a:lnSpc>
                <a:spcPts val="3225"/>
              </a:lnSpc>
            </a:pP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908704" y="325071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6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6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45515">
              <a:lnSpc>
                <a:spcPct val="100000"/>
              </a:lnSpc>
              <a:spcBef>
                <a:spcPts val="100"/>
              </a:spcBef>
            </a:pPr>
            <a:r>
              <a:rPr spc="-45" dirty="0"/>
              <a:t>Cloud</a:t>
            </a:r>
            <a:r>
              <a:rPr spc="-165" dirty="0"/>
              <a:t> </a:t>
            </a:r>
            <a:r>
              <a:rPr spc="-185" dirty="0"/>
              <a:t>Nine</a:t>
            </a:r>
            <a:r>
              <a:rPr spc="-110" dirty="0"/>
              <a:t> </a:t>
            </a:r>
            <a:r>
              <a:rPr spc="-40" dirty="0"/>
              <a:t>Roadmap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3961270" y="2976063"/>
            <a:ext cx="6388100" cy="33039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714375" algn="r">
              <a:lnSpc>
                <a:spcPct val="100800"/>
              </a:lnSpc>
              <a:spcBef>
                <a:spcPts val="95"/>
              </a:spcBef>
            </a:pPr>
            <a:r>
              <a:rPr sz="3050" spc="145" dirty="0">
                <a:solidFill>
                  <a:srgbClr val="FFFFFF"/>
                </a:solidFill>
                <a:latin typeface="Trebuchet MS"/>
                <a:cs typeface="Trebuchet MS"/>
              </a:rPr>
              <a:t>IBM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constantly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improving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Cloud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35" dirty="0">
                <a:solidFill>
                  <a:srgbClr val="FFFFFF"/>
                </a:solidFill>
                <a:latin typeface="Trebuchet MS"/>
                <a:cs typeface="Trebuchet MS"/>
              </a:rPr>
              <a:t>new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050" spc="-145" dirty="0">
                <a:solidFill>
                  <a:srgbClr val="FFFFFF"/>
                </a:solidFill>
                <a:latin typeface="Trebuchet MS"/>
                <a:cs typeface="Trebuchet MS"/>
              </a:rPr>
              <a:t>capabilities.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Some</a:t>
            </a:r>
            <a:r>
              <a:rPr sz="305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305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upcoming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20" dirty="0">
                <a:solidFill>
                  <a:srgbClr val="FFFFFF"/>
                </a:solidFill>
                <a:latin typeface="Trebuchet MS"/>
                <a:cs typeface="Trebuchet MS"/>
              </a:rPr>
              <a:t>include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support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graph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databases,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enhanced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features,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improved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analytics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capabilities.</a:t>
            </a:r>
            <a:endParaRPr sz="3050">
              <a:latin typeface="Trebuchet MS"/>
              <a:cs typeface="Trebuchet MS"/>
            </a:endParaRPr>
          </a:p>
          <a:p>
            <a:pPr marR="5080" algn="r">
              <a:lnSpc>
                <a:spcPct val="100000"/>
              </a:lnSpc>
              <a:spcBef>
                <a:spcPts val="15"/>
              </a:spcBef>
            </a:pP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Stay</a:t>
            </a:r>
            <a:r>
              <a:rPr sz="305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tuned</a:t>
            </a:r>
            <a:r>
              <a:rPr sz="305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05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more</a:t>
            </a:r>
            <a:r>
              <a:rPr sz="305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updates!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08625">
              <a:lnSpc>
                <a:spcPct val="100000"/>
              </a:lnSpc>
              <a:spcBef>
                <a:spcPts val="100"/>
              </a:spcBef>
            </a:pPr>
            <a:r>
              <a:rPr spc="-45" dirty="0"/>
              <a:t>Cloud</a:t>
            </a:r>
            <a:r>
              <a:rPr spc="-125" dirty="0"/>
              <a:t> </a:t>
            </a:r>
            <a:r>
              <a:rPr spc="-185" dirty="0"/>
              <a:t>Nine</a:t>
            </a:r>
            <a:r>
              <a:rPr spc="-110" dirty="0"/>
              <a:t> </a:t>
            </a:r>
            <a:r>
              <a:rPr dirty="0"/>
              <a:t>Success</a:t>
            </a:r>
            <a:r>
              <a:rPr spc="-114" dirty="0"/>
              <a:t> </a:t>
            </a:r>
            <a:r>
              <a:rPr spc="-10" dirty="0"/>
              <a:t>Stories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489224" y="3016316"/>
            <a:ext cx="6706870" cy="2494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has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helped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numerous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businesses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achieve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success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their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management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analytics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initiatives.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Some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success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stories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include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companies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in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0" dirty="0">
                <a:solidFill>
                  <a:srgbClr val="FFFFFF"/>
                </a:solidFill>
                <a:latin typeface="Trebuchet MS"/>
                <a:cs typeface="Trebuchet MS"/>
              </a:rPr>
              <a:t>healthcare,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finance,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retail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industries.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Nine,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too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unlock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power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9447299" y="2656741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40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40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5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2" y="2166481"/>
                </a:moveTo>
                <a:lnTo>
                  <a:pt x="0" y="0"/>
                </a:lnTo>
                <a:lnTo>
                  <a:pt x="4334644" y="0"/>
                </a:lnTo>
                <a:lnTo>
                  <a:pt x="2167322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indent="-635" algn="ctr">
              <a:lnSpc>
                <a:spcPct val="100699"/>
              </a:lnSpc>
              <a:spcBef>
                <a:spcPts val="95"/>
              </a:spcBef>
            </a:pPr>
            <a:r>
              <a:rPr spc="-30" dirty="0"/>
              <a:t>In</a:t>
            </a:r>
            <a:r>
              <a:rPr spc="-225" dirty="0"/>
              <a:t> </a:t>
            </a:r>
            <a:r>
              <a:rPr spc="-120" dirty="0"/>
              <a:t>summary,</a:t>
            </a:r>
            <a:r>
              <a:rPr spc="-225" dirty="0"/>
              <a:t> </a:t>
            </a:r>
            <a:r>
              <a:rPr spc="-45" dirty="0"/>
              <a:t>Cloud</a:t>
            </a:r>
            <a:r>
              <a:rPr spc="-220" dirty="0"/>
              <a:t> </a:t>
            </a:r>
            <a:r>
              <a:rPr spc="-50" dirty="0"/>
              <a:t>Nine</a:t>
            </a:r>
            <a:r>
              <a:rPr spc="-225" dirty="0"/>
              <a:t> </a:t>
            </a:r>
            <a:r>
              <a:rPr spc="-85" dirty="0"/>
              <a:t>is</a:t>
            </a:r>
            <a:r>
              <a:rPr spc="-225" dirty="0"/>
              <a:t> </a:t>
            </a:r>
            <a:r>
              <a:rPr spc="-80" dirty="0"/>
              <a:t>a</a:t>
            </a:r>
            <a:r>
              <a:rPr spc="-220" dirty="0"/>
              <a:t> </a:t>
            </a:r>
            <a:r>
              <a:rPr spc="-85" dirty="0"/>
              <a:t>revolutionary</a:t>
            </a:r>
            <a:r>
              <a:rPr spc="-225" dirty="0"/>
              <a:t> </a:t>
            </a:r>
            <a:r>
              <a:rPr spc="-10" dirty="0"/>
              <a:t>database </a:t>
            </a:r>
            <a:r>
              <a:rPr spc="-35" dirty="0"/>
              <a:t>technology</a:t>
            </a:r>
            <a:r>
              <a:rPr spc="-229" dirty="0"/>
              <a:t> </a:t>
            </a:r>
            <a:r>
              <a:rPr spc="-80" dirty="0"/>
              <a:t>that</a:t>
            </a:r>
            <a:r>
              <a:rPr spc="-229" dirty="0"/>
              <a:t> </a:t>
            </a:r>
            <a:r>
              <a:rPr spc="-85" dirty="0"/>
              <a:t>is</a:t>
            </a:r>
            <a:r>
              <a:rPr spc="-229" dirty="0"/>
              <a:t> </a:t>
            </a:r>
            <a:r>
              <a:rPr spc="-35" dirty="0"/>
              <a:t>changing</a:t>
            </a:r>
            <a:r>
              <a:rPr spc="-229" dirty="0"/>
              <a:t> </a:t>
            </a:r>
            <a:r>
              <a:rPr spc="-85" dirty="0"/>
              <a:t>the</a:t>
            </a:r>
            <a:r>
              <a:rPr spc="-229" dirty="0"/>
              <a:t> </a:t>
            </a:r>
            <a:r>
              <a:rPr spc="-50" dirty="0"/>
              <a:t>big</a:t>
            </a:r>
            <a:r>
              <a:rPr spc="-229" dirty="0"/>
              <a:t> </a:t>
            </a:r>
            <a:r>
              <a:rPr spc="-85" dirty="0"/>
              <a:t>data</a:t>
            </a:r>
            <a:r>
              <a:rPr spc="-229" dirty="0"/>
              <a:t> </a:t>
            </a:r>
            <a:r>
              <a:rPr spc="-125" dirty="0"/>
              <a:t>game.</a:t>
            </a:r>
            <a:r>
              <a:rPr spc="-225" dirty="0"/>
              <a:t> </a:t>
            </a:r>
            <a:r>
              <a:rPr spc="-25" dirty="0"/>
              <a:t>It </a:t>
            </a:r>
            <a:r>
              <a:rPr spc="-75" dirty="0"/>
              <a:t>offers</a:t>
            </a:r>
            <a:r>
              <a:rPr spc="-200" dirty="0"/>
              <a:t> </a:t>
            </a:r>
            <a:r>
              <a:rPr spc="-50" dirty="0"/>
              <a:t>numerous</a:t>
            </a:r>
            <a:r>
              <a:rPr spc="-200" dirty="0"/>
              <a:t> </a:t>
            </a:r>
            <a:r>
              <a:rPr spc="-130" dirty="0"/>
              <a:t>benefits,</a:t>
            </a:r>
            <a:r>
              <a:rPr spc="-204" dirty="0"/>
              <a:t> </a:t>
            </a:r>
            <a:r>
              <a:rPr spc="-105" dirty="0"/>
              <a:t>including</a:t>
            </a:r>
            <a:r>
              <a:rPr spc="-200" dirty="0"/>
              <a:t> </a:t>
            </a:r>
            <a:r>
              <a:rPr spc="-20" dirty="0"/>
              <a:t>high </a:t>
            </a:r>
            <a:r>
              <a:rPr spc="-135" dirty="0"/>
              <a:t>performance,</a:t>
            </a:r>
            <a:r>
              <a:rPr spc="-220" dirty="0"/>
              <a:t> </a:t>
            </a:r>
            <a:r>
              <a:rPr spc="-175" dirty="0"/>
              <a:t>scalability,</a:t>
            </a:r>
            <a:r>
              <a:rPr spc="-215" dirty="0"/>
              <a:t> </a:t>
            </a:r>
            <a:r>
              <a:rPr spc="-45" dirty="0"/>
              <a:t>and</a:t>
            </a:r>
            <a:r>
              <a:rPr spc="-215" dirty="0"/>
              <a:t> </a:t>
            </a:r>
            <a:r>
              <a:rPr spc="-170" dirty="0"/>
              <a:t>security.</a:t>
            </a:r>
            <a:r>
              <a:rPr spc="-215" dirty="0"/>
              <a:t> </a:t>
            </a:r>
            <a:r>
              <a:rPr dirty="0"/>
              <a:t>With</a:t>
            </a:r>
            <a:r>
              <a:rPr spc="-220" dirty="0"/>
              <a:t> </a:t>
            </a:r>
            <a:r>
              <a:rPr spc="-10" dirty="0"/>
              <a:t>Cloud </a:t>
            </a:r>
            <a:r>
              <a:rPr spc="-150" dirty="0"/>
              <a:t>Nine,</a:t>
            </a:r>
            <a:r>
              <a:rPr spc="-229" dirty="0"/>
              <a:t> </a:t>
            </a:r>
            <a:r>
              <a:rPr dirty="0"/>
              <a:t>you</a:t>
            </a:r>
            <a:r>
              <a:rPr spc="-225" dirty="0"/>
              <a:t> </a:t>
            </a:r>
            <a:r>
              <a:rPr spc="-100" dirty="0"/>
              <a:t>can</a:t>
            </a:r>
            <a:r>
              <a:rPr spc="-229" dirty="0"/>
              <a:t> </a:t>
            </a:r>
            <a:r>
              <a:rPr spc="-150" dirty="0"/>
              <a:t>store,</a:t>
            </a:r>
            <a:r>
              <a:rPr spc="-225" dirty="0"/>
              <a:t> </a:t>
            </a:r>
            <a:r>
              <a:rPr spc="-105" dirty="0"/>
              <a:t>manage,</a:t>
            </a:r>
            <a:r>
              <a:rPr spc="-225" dirty="0"/>
              <a:t> </a:t>
            </a:r>
            <a:r>
              <a:rPr spc="-45" dirty="0"/>
              <a:t>and</a:t>
            </a:r>
            <a:r>
              <a:rPr spc="-229" dirty="0"/>
              <a:t> </a:t>
            </a:r>
            <a:r>
              <a:rPr spc="-90" dirty="0"/>
              <a:t>analyze</a:t>
            </a:r>
            <a:r>
              <a:rPr spc="-225" dirty="0"/>
              <a:t> </a:t>
            </a:r>
            <a:r>
              <a:rPr spc="-35" dirty="0"/>
              <a:t>your</a:t>
            </a:r>
            <a:r>
              <a:rPr spc="-225" dirty="0"/>
              <a:t> </a:t>
            </a:r>
            <a:r>
              <a:rPr spc="-20" dirty="0"/>
              <a:t>data </a:t>
            </a:r>
            <a:r>
              <a:rPr spc="-80" dirty="0"/>
              <a:t>with</a:t>
            </a:r>
            <a:r>
              <a:rPr spc="-229" dirty="0"/>
              <a:t> </a:t>
            </a:r>
            <a:r>
              <a:rPr spc="-170" dirty="0"/>
              <a:t>ease.</a:t>
            </a:r>
            <a:r>
              <a:rPr spc="-285" dirty="0"/>
              <a:t> </a:t>
            </a:r>
            <a:r>
              <a:rPr spc="-45" dirty="0"/>
              <a:t>Thank</a:t>
            </a:r>
            <a:r>
              <a:rPr spc="-225" dirty="0"/>
              <a:t> </a:t>
            </a:r>
            <a:r>
              <a:rPr dirty="0"/>
              <a:t>you</a:t>
            </a:r>
            <a:r>
              <a:rPr spc="-225" dirty="0"/>
              <a:t> </a:t>
            </a:r>
            <a:r>
              <a:rPr spc="-65" dirty="0"/>
              <a:t>for</a:t>
            </a:r>
            <a:r>
              <a:rPr spc="-225" dirty="0"/>
              <a:t> </a:t>
            </a:r>
            <a:r>
              <a:rPr spc="-100" dirty="0"/>
              <a:t>joining</a:t>
            </a:r>
            <a:r>
              <a:rPr spc="-225" dirty="0"/>
              <a:t> </a:t>
            </a:r>
            <a:r>
              <a:rPr spc="-20" dirty="0"/>
              <a:t>us</a:t>
            </a:r>
            <a:r>
              <a:rPr spc="-225" dirty="0"/>
              <a:t> </a:t>
            </a:r>
            <a:r>
              <a:rPr spc="65" dirty="0"/>
              <a:t>on</a:t>
            </a:r>
            <a:r>
              <a:rPr spc="-225" dirty="0"/>
              <a:t> </a:t>
            </a:r>
            <a:r>
              <a:rPr spc="-75" dirty="0"/>
              <a:t>this</a:t>
            </a:r>
            <a:r>
              <a:rPr spc="-225" dirty="0"/>
              <a:t> </a:t>
            </a:r>
            <a:r>
              <a:rPr spc="-10" dirty="0"/>
              <a:t>journey!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366422" y="2246606"/>
            <a:ext cx="2867025" cy="81406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150" spc="-10" dirty="0"/>
              <a:t>Summary</a:t>
            </a:r>
            <a:endParaRPr sz="5150"/>
          </a:p>
        </p:txBody>
      </p:sp>
      <p:sp>
        <p:nvSpPr>
          <p:cNvPr id="13" name="object 13"/>
          <p:cNvSpPr/>
          <p:nvPr/>
        </p:nvSpPr>
        <p:spPr>
          <a:xfrm>
            <a:off x="7179471" y="3829781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2063750" y="2635250"/>
            <a:ext cx="5102225" cy="170116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1000" spc="280" dirty="0">
                <a:latin typeface="Cambria"/>
                <a:cs typeface="Cambria"/>
              </a:rPr>
              <a:t>Thanks!</a:t>
            </a:r>
            <a:endParaRPr sz="1100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xfrm>
            <a:off x="2520950" y="6369050"/>
            <a:ext cx="4866243" cy="962443"/>
          </a:xfrm>
          <a:prstGeom prst="rect">
            <a:avLst/>
          </a:prstGeom>
        </p:spPr>
        <p:txBody>
          <a:bodyPr vert="horz" wrap="square" lIns="0" tIns="165735" rIns="0" bIns="0" rtlCol="0">
            <a:spAutoFit/>
          </a:bodyPr>
          <a:lstStyle/>
          <a:p>
            <a:pPr marL="940435" marR="5080" indent="-928369">
              <a:lnSpc>
                <a:spcPts val="6150"/>
              </a:lnSpc>
              <a:spcBef>
                <a:spcPts val="1305"/>
              </a:spcBef>
            </a:pPr>
            <a:r>
              <a:rPr lang="en-IN" sz="6100" dirty="0">
                <a:latin typeface="Cambria"/>
                <a:cs typeface="Cambria"/>
              </a:rPr>
              <a:t> </a:t>
            </a:r>
            <a:endParaRPr sz="6100" dirty="0">
              <a:latin typeface="Cambria"/>
              <a:cs typeface="Cambri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86260" y="4787918"/>
            <a:ext cx="7239000" cy="666732"/>
          </a:xfrm>
          <a:custGeom>
            <a:avLst/>
            <a:gdLst/>
            <a:ahLst/>
            <a:cxnLst/>
            <a:rect l="l" t="t" r="r" b="b"/>
            <a:pathLst>
              <a:path w="7239000" h="114300">
                <a:moveTo>
                  <a:pt x="7238999" y="114300"/>
                </a:moveTo>
                <a:lnTo>
                  <a:pt x="0" y="114300"/>
                </a:lnTo>
                <a:lnTo>
                  <a:pt x="0" y="0"/>
                </a:lnTo>
                <a:lnTo>
                  <a:pt x="7238999" y="0"/>
                </a:lnTo>
                <a:lnTo>
                  <a:pt x="7238999" y="1143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>
            <a:extLst>
              <a:ext uri="{FF2B5EF4-FFF2-40B4-BE49-F238E27FC236}">
                <a16:creationId xmlns:a16="http://schemas.microsoft.com/office/drawing/2014/main" id="{9E61075D-C27F-4018-94EA-4B5301DE51E2}"/>
              </a:ext>
            </a:extLst>
          </p:cNvPr>
          <p:cNvGrpSpPr/>
          <p:nvPr/>
        </p:nvGrpSpPr>
        <p:grpSpPr>
          <a:xfrm>
            <a:off x="8769350" y="-4534805"/>
            <a:ext cx="9139049" cy="7714627"/>
            <a:chOff x="7159244" y="0"/>
            <a:chExt cx="9139049" cy="7714627"/>
          </a:xfrm>
        </p:grpSpPr>
        <p:sp>
          <p:nvSpPr>
            <p:cNvPr id="4" name="object 4">
              <a:extLst>
                <a:ext uri="{FF2B5EF4-FFF2-40B4-BE49-F238E27FC236}">
                  <a16:creationId xmlns:a16="http://schemas.microsoft.com/office/drawing/2014/main" id="{90020319-09B1-4E29-9EE6-FEE144109E5A}"/>
                </a:ext>
              </a:extLst>
            </p:cNvPr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9E4B4249-174E-4145-BDD1-6C4C1884566B}"/>
                </a:ext>
              </a:extLst>
            </p:cNvPr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>
            <a:extLst>
              <a:ext uri="{FF2B5EF4-FFF2-40B4-BE49-F238E27FC236}">
                <a16:creationId xmlns:a16="http://schemas.microsoft.com/office/drawing/2014/main" id="{510098E9-45EB-40F0-AEAB-330828F28FC8}"/>
              </a:ext>
            </a:extLst>
          </p:cNvPr>
          <p:cNvSpPr txBox="1">
            <a:spLocks/>
          </p:cNvSpPr>
          <p:nvPr/>
        </p:nvSpPr>
        <p:spPr>
          <a:xfrm>
            <a:off x="1557342" y="958850"/>
            <a:ext cx="12491849" cy="758669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marL="12700" rtl="0">
              <a:spcBef>
                <a:spcPts val="100"/>
              </a:spcBef>
            </a:pPr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MATERIALS</a:t>
            </a:r>
            <a:r>
              <a:rPr lang="en-IN" sz="4000" b="1" dirty="0">
                <a:solidFill>
                  <a:schemeClr val="accent6">
                    <a:lumMod val="75000"/>
                  </a:schemeClr>
                </a:solidFill>
              </a:rPr>
              <a:t> TAKEN  :</a:t>
            </a:r>
          </a:p>
          <a:p>
            <a:pPr marL="12700" rtl="0">
              <a:spcBef>
                <a:spcPts val="100"/>
              </a:spcBef>
            </a:pPr>
            <a:endParaRPr lang="en-IN" sz="40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Documentation:</a:t>
            </a: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       Use of free document editing software or platforms for project documentation.</a:t>
            </a:r>
          </a:p>
          <a:p>
            <a:pPr marL="12700" rtl="0">
              <a:spcBef>
                <a:spcPts val="100"/>
              </a:spcBef>
            </a:pPr>
            <a:endParaRPr lang="en-US" sz="3500" b="1" dirty="0">
              <a:solidFill>
                <a:schemeClr val="bg1">
                  <a:lumMod val="85000"/>
                </a:schemeClr>
              </a:solidFill>
              <a:latin typeface="Trebuchet MS" panose="020B0603020202020204" pitchFamily="34" charset="0"/>
            </a:endParaRP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Budget Consideration:</a:t>
            </a: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	If there's a budget for the project, allocate it for cloud service usage (IBM Cloud) if required.</a:t>
            </a:r>
          </a:p>
          <a:p>
            <a:pPr marL="12700" rtl="0">
              <a:spcBef>
                <a:spcPts val="100"/>
              </a:spcBef>
            </a:pPr>
            <a:endParaRPr lang="en-US" sz="3500" b="1" dirty="0">
              <a:solidFill>
                <a:schemeClr val="bg1">
                  <a:lumMod val="85000"/>
                </a:schemeClr>
              </a:solidFill>
              <a:latin typeface="Trebuchet MS" panose="020B0603020202020204" pitchFamily="34" charset="0"/>
            </a:endParaRP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Collaboration Tools:</a:t>
            </a: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	Tools for team communication and collaboration</a:t>
            </a:r>
          </a:p>
          <a:p>
            <a:pPr marL="12700" rtl="0">
              <a:spcBef>
                <a:spcPts val="100"/>
              </a:spcBef>
            </a:pPr>
            <a:r>
              <a:rPr lang="en-US" sz="3500" b="1" dirty="0">
                <a:solidFill>
                  <a:schemeClr val="bg1">
                    <a:lumMod val="85000"/>
                  </a:schemeClr>
                </a:solidFill>
                <a:latin typeface="Trebuchet MS" panose="020B0603020202020204" pitchFamily="34" charset="0"/>
              </a:rPr>
              <a:t> (e.g., email, messaging apps, project management tools).</a:t>
            </a:r>
            <a:endParaRPr lang="en-IN" sz="3500" b="1" dirty="0">
              <a:solidFill>
                <a:schemeClr val="bg1">
                  <a:lumMod val="85000"/>
                </a:schemeClr>
              </a:solidFill>
              <a:latin typeface="Trebuchet MS" panose="020B0603020202020204" pitchFamily="34" charset="0"/>
            </a:endParaRPr>
          </a:p>
          <a:p>
            <a:pPr marL="12700">
              <a:spcBef>
                <a:spcPts val="100"/>
              </a:spcBef>
            </a:pPr>
            <a:endParaRPr lang="en-IN" spc="45" dirty="0">
              <a:latin typeface="Cambria"/>
              <a:cs typeface="Cambria"/>
            </a:endParaRP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E49A8A6E-AA7E-49A9-9360-D503A7E174E9}"/>
              </a:ext>
            </a:extLst>
          </p:cNvPr>
          <p:cNvSpPr/>
          <p:nvPr/>
        </p:nvSpPr>
        <p:spPr>
          <a:xfrm rot="18900524">
            <a:off x="13220192" y="5770841"/>
            <a:ext cx="4048125" cy="19139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71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065537" y="1943672"/>
            <a:ext cx="2849245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" dirty="0"/>
              <a:t>Cloud</a:t>
            </a:r>
            <a:r>
              <a:rPr spc="-204" dirty="0"/>
              <a:t> </a:t>
            </a:r>
            <a:r>
              <a:rPr spc="-135" dirty="0"/>
              <a:t>Nine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2137424" y="3590812"/>
            <a:ext cx="5784215" cy="2903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258570" algn="r">
              <a:lnSpc>
                <a:spcPct val="100000"/>
              </a:lnSpc>
              <a:spcBef>
                <a:spcPts val="100"/>
              </a:spcBef>
            </a:pP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Welcome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world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75" dirty="0">
                <a:solidFill>
                  <a:srgbClr val="FFFFFF"/>
                </a:solidFill>
                <a:latin typeface="Trebuchet MS"/>
                <a:cs typeface="Trebuchet MS"/>
              </a:rPr>
              <a:t>IBM's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revolutionary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database</a:t>
            </a:r>
            <a:r>
              <a:rPr sz="27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technology.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Get 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ready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discover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how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changing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big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game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its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innovative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unparalleled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performance.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Fasten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seatbelts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endParaRPr sz="2700" dirty="0">
              <a:latin typeface="Trebuchet MS"/>
              <a:cs typeface="Trebuchet MS"/>
            </a:endParaRPr>
          </a:p>
          <a:p>
            <a:pPr marR="5080" algn="r">
              <a:lnSpc>
                <a:spcPts val="3225"/>
              </a:lnSpc>
            </a:pP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let's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take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off!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908704" y="325071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49" y="1372392"/>
            <a:ext cx="5226685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What</a:t>
            </a:r>
            <a:r>
              <a:rPr spc="-210" dirty="0"/>
              <a:t> </a:t>
            </a:r>
            <a:r>
              <a:rPr dirty="0"/>
              <a:t>is</a:t>
            </a:r>
            <a:r>
              <a:rPr spc="-210" dirty="0"/>
              <a:t> </a:t>
            </a:r>
            <a:r>
              <a:rPr spc="-45" dirty="0"/>
              <a:t>Cloud</a:t>
            </a:r>
            <a:r>
              <a:rPr spc="-210" dirty="0"/>
              <a:t> </a:t>
            </a:r>
            <a:r>
              <a:rPr spc="-70" dirty="0"/>
              <a:t>Nine?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8571403" y="3739108"/>
            <a:ext cx="6843395" cy="42468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90"/>
              </a:spcBef>
            </a:pPr>
            <a:r>
              <a:rPr lang="en-IN" sz="3050" dirty="0">
                <a:solidFill>
                  <a:srgbClr val="FFFFFF"/>
                </a:solidFill>
                <a:latin typeface="Trebuchet MS"/>
                <a:cs typeface="Trebuchet MS"/>
              </a:rPr>
              <a:t>Cloud Nine </a:t>
            </a:r>
            <a:r>
              <a:rPr lang="en-IN"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lang="en-IN"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IN" sz="305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lang="en-IN"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IN" sz="3050" dirty="0">
                <a:solidFill>
                  <a:srgbClr val="FFFFFF"/>
                </a:solidFill>
                <a:latin typeface="Trebuchet MS"/>
                <a:cs typeface="Trebuchet MS"/>
              </a:rPr>
              <a:t>high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performance, 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scalable,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secure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database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system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designed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managing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large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volumes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25" dirty="0">
                <a:solidFill>
                  <a:srgbClr val="FFFFFF"/>
                </a:solidFill>
                <a:latin typeface="Trebuchet MS"/>
                <a:cs typeface="Trebuchet MS"/>
              </a:rPr>
              <a:t>built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55" dirty="0">
                <a:solidFill>
                  <a:srgbClr val="FFFFFF"/>
                </a:solidFill>
                <a:latin typeface="Trebuchet MS"/>
                <a:cs typeface="Trebuchet MS"/>
              </a:rPr>
              <a:t>on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IBM's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cutting-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edge 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provides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advanced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features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such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automatic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scaling,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compression,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encryption.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Cloud 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Nine,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store,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manage,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analyze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ease.</a:t>
            </a:r>
            <a:endParaRPr sz="3050" dirty="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08625">
              <a:lnSpc>
                <a:spcPct val="100000"/>
              </a:lnSpc>
              <a:spcBef>
                <a:spcPts val="100"/>
              </a:spcBef>
            </a:pPr>
            <a:r>
              <a:rPr spc="110" dirty="0">
                <a:latin typeface="Cambria"/>
                <a:cs typeface="Cambria"/>
              </a:rPr>
              <a:t>The</a:t>
            </a:r>
            <a:r>
              <a:rPr spc="55" dirty="0">
                <a:latin typeface="Cambria"/>
                <a:cs typeface="Cambria"/>
              </a:rPr>
              <a:t> </a:t>
            </a:r>
            <a:r>
              <a:rPr dirty="0">
                <a:latin typeface="Cambria"/>
                <a:cs typeface="Cambria"/>
              </a:rPr>
              <a:t>Benefits</a:t>
            </a:r>
            <a:r>
              <a:rPr spc="55" dirty="0">
                <a:latin typeface="Cambria"/>
                <a:cs typeface="Cambria"/>
              </a:rPr>
              <a:t> </a:t>
            </a:r>
            <a:r>
              <a:rPr spc="114" dirty="0">
                <a:latin typeface="Cambria"/>
                <a:cs typeface="Cambria"/>
              </a:rPr>
              <a:t>of</a:t>
            </a:r>
            <a:r>
              <a:rPr spc="60" dirty="0">
                <a:latin typeface="Cambria"/>
                <a:cs typeface="Cambria"/>
              </a:rPr>
              <a:t> </a:t>
            </a:r>
            <a:r>
              <a:rPr spc="75" dirty="0">
                <a:latin typeface="Cambria"/>
                <a:cs typeface="Cambria"/>
              </a:rPr>
              <a:t>Cloud</a:t>
            </a:r>
            <a:r>
              <a:rPr spc="55" dirty="0">
                <a:latin typeface="Cambria"/>
                <a:cs typeface="Cambria"/>
              </a:rPr>
              <a:t> </a:t>
            </a:r>
            <a:r>
              <a:rPr spc="-20" dirty="0">
                <a:latin typeface="Cambria"/>
                <a:cs typeface="Cambria"/>
              </a:rPr>
              <a:t>Nine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489224" y="3016316"/>
            <a:ext cx="6886575" cy="33134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offers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numerous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benefits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businesses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all 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sizes.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provides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high 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availability, scalability,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reliability,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ensuring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always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accessible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secure.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Nine's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analytics 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capabilities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enable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gain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valuable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insights </a:t>
            </a: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data,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helping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make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informed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business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decisions.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9447299" y="2656741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0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500" y="5512500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5"/>
              <a:ext cx="5320567" cy="505498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5250" rIns="0" bIns="0" rtlCol="0">
            <a:spAutoFit/>
          </a:bodyPr>
          <a:lstStyle/>
          <a:p>
            <a:pPr marL="5508625">
              <a:lnSpc>
                <a:spcPct val="100000"/>
              </a:lnSpc>
              <a:spcBef>
                <a:spcPts val="125"/>
              </a:spcBef>
            </a:pPr>
            <a:r>
              <a:rPr sz="3500" spc="70" dirty="0">
                <a:latin typeface="Cambria"/>
                <a:cs typeface="Cambria"/>
              </a:rPr>
              <a:t>Cloud</a:t>
            </a:r>
            <a:r>
              <a:rPr sz="3500" spc="-5" dirty="0">
                <a:latin typeface="Cambria"/>
                <a:cs typeface="Cambria"/>
              </a:rPr>
              <a:t> </a:t>
            </a:r>
            <a:r>
              <a:rPr sz="3500" dirty="0">
                <a:latin typeface="Cambria"/>
                <a:cs typeface="Cambria"/>
              </a:rPr>
              <a:t>Nine</a:t>
            </a:r>
            <a:r>
              <a:rPr sz="3500" spc="-5" dirty="0">
                <a:latin typeface="Cambria"/>
                <a:cs typeface="Cambria"/>
              </a:rPr>
              <a:t> </a:t>
            </a:r>
            <a:r>
              <a:rPr sz="3500" spc="114" dirty="0">
                <a:latin typeface="Cambria"/>
                <a:cs typeface="Cambria"/>
              </a:rPr>
              <a:t>vs.</a:t>
            </a:r>
            <a:r>
              <a:rPr sz="3500" spc="-30" dirty="0">
                <a:latin typeface="Cambria"/>
                <a:cs typeface="Cambria"/>
              </a:rPr>
              <a:t> </a:t>
            </a:r>
            <a:r>
              <a:rPr sz="3500" spc="50" dirty="0">
                <a:latin typeface="Cambria"/>
                <a:cs typeface="Cambria"/>
              </a:rPr>
              <a:t>Traditional</a:t>
            </a:r>
            <a:r>
              <a:rPr sz="3500" spc="-5" dirty="0">
                <a:latin typeface="Cambria"/>
                <a:cs typeface="Cambria"/>
              </a:rPr>
              <a:t> </a:t>
            </a:r>
            <a:r>
              <a:rPr sz="3500" spc="45" dirty="0">
                <a:latin typeface="Cambria"/>
                <a:cs typeface="Cambria"/>
              </a:rPr>
              <a:t>Databases</a:t>
            </a:r>
            <a:endParaRPr sz="3500">
              <a:latin typeface="Cambria"/>
              <a:cs typeface="Cambr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459176" y="3349490"/>
            <a:ext cx="6830695" cy="427488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95"/>
              </a:spcBef>
            </a:pP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Compared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traditional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databases,</a:t>
            </a:r>
            <a:r>
              <a:rPr sz="27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lang="en-IN" sz="2800" dirty="0">
                <a:solidFill>
                  <a:srgbClr val="FFFFFF"/>
                </a:solidFill>
                <a:latin typeface="Trebuchet MS"/>
                <a:cs typeface="Trebuchet MS"/>
              </a:rPr>
              <a:t>Cloud Nine</a:t>
            </a:r>
            <a:r>
              <a:rPr sz="2700" spc="-20" dirty="0"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offers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significant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advantages.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faster,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more 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scalable,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more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cost-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effective.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Cloud </a:t>
            </a:r>
            <a:r>
              <a:rPr sz="2700" spc="-125" dirty="0">
                <a:solidFill>
                  <a:srgbClr val="FFFFFF"/>
                </a:solidFill>
                <a:latin typeface="Trebuchet MS"/>
                <a:cs typeface="Trebuchet MS"/>
              </a:rPr>
              <a:t>Nine,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don't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need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worry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about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managing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hardware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software,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as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everything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taken </a:t>
            </a:r>
            <a:r>
              <a:rPr sz="2700" spc="-145" dirty="0">
                <a:solidFill>
                  <a:srgbClr val="FFFFFF"/>
                </a:solidFill>
                <a:latin typeface="Trebuchet MS"/>
                <a:cs typeface="Trebuchet MS"/>
              </a:rPr>
              <a:t>care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IBM.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4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Nine's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analytics</a:t>
            </a:r>
            <a:r>
              <a:rPr sz="27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capabilities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enable</a:t>
            </a:r>
            <a:r>
              <a:rPr sz="27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gain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valuable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insights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from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data,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helping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you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make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informed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business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decisions.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447299" y="2656741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6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6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442216" y="1243038"/>
            <a:ext cx="5920740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/>
              <a:t>How</a:t>
            </a:r>
            <a:r>
              <a:rPr spc="-110" dirty="0"/>
              <a:t> </a:t>
            </a:r>
            <a:r>
              <a:rPr spc="-45" dirty="0"/>
              <a:t>Cloud</a:t>
            </a:r>
            <a:r>
              <a:rPr spc="-145" dirty="0"/>
              <a:t> </a:t>
            </a:r>
            <a:r>
              <a:rPr spc="-185" dirty="0"/>
              <a:t>Nine</a:t>
            </a:r>
            <a:r>
              <a:rPr spc="-220" dirty="0"/>
              <a:t> </a:t>
            </a:r>
            <a:r>
              <a:rPr spc="-35" dirty="0"/>
              <a:t>Works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3944601" y="2985588"/>
            <a:ext cx="6404610" cy="414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6850" marR="5080" indent="-184785" algn="r">
              <a:lnSpc>
                <a:spcPct val="100000"/>
              </a:lnSpc>
              <a:spcBef>
                <a:spcPts val="100"/>
              </a:spcBef>
            </a:pPr>
            <a:r>
              <a:rPr sz="3000" spc="-55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0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Trebuchet MS"/>
                <a:cs typeface="Trebuchet MS"/>
              </a:rPr>
              <a:t>works</a:t>
            </a:r>
            <a:r>
              <a:rPr sz="300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45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30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30" dirty="0">
                <a:solidFill>
                  <a:srgbClr val="FFFFFF"/>
                </a:solidFill>
                <a:latin typeface="Trebuchet MS"/>
                <a:cs typeface="Trebuchet MS"/>
              </a:rPr>
              <a:t>using</a:t>
            </a:r>
            <a:r>
              <a:rPr sz="3000" spc="-20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90" dirty="0">
                <a:solidFill>
                  <a:srgbClr val="FFFFFF"/>
                </a:solidFill>
                <a:latin typeface="Trebuchet MS"/>
                <a:cs typeface="Trebuchet MS"/>
              </a:rPr>
              <a:t>distributed </a:t>
            </a:r>
            <a:r>
              <a:rPr sz="3000" spc="-140" dirty="0">
                <a:solidFill>
                  <a:srgbClr val="FFFFFF"/>
                </a:solidFill>
                <a:latin typeface="Trebuchet MS"/>
                <a:cs typeface="Trebuchet MS"/>
              </a:rPr>
              <a:t>architecture</a:t>
            </a:r>
            <a:r>
              <a:rPr sz="300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0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70" dirty="0">
                <a:solidFill>
                  <a:srgbClr val="FFFFFF"/>
                </a:solidFill>
                <a:latin typeface="Trebuchet MS"/>
                <a:cs typeface="Trebuchet MS"/>
              </a:rPr>
              <a:t>allows</a:t>
            </a:r>
            <a:r>
              <a:rPr sz="300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5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0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300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Trebuchet MS"/>
                <a:cs typeface="Trebuchet MS"/>
              </a:rPr>
              <a:t>scale </a:t>
            </a:r>
            <a:r>
              <a:rPr sz="3000" spc="-114" dirty="0">
                <a:solidFill>
                  <a:srgbClr val="FFFFFF"/>
                </a:solidFill>
                <a:latin typeface="Trebuchet MS"/>
                <a:cs typeface="Trebuchet MS"/>
              </a:rPr>
              <a:t>horizontally.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35" dirty="0">
                <a:solidFill>
                  <a:srgbClr val="FFFFFF"/>
                </a:solidFill>
                <a:latin typeface="Trebuchet MS"/>
                <a:cs typeface="Trebuchet MS"/>
              </a:rPr>
              <a:t>uses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70" dirty="0">
                <a:solidFill>
                  <a:srgbClr val="FFFFFF"/>
                </a:solidFill>
                <a:latin typeface="Trebuchet MS"/>
                <a:cs typeface="Trebuchet MS"/>
              </a:rPr>
              <a:t>combination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3000" spc="-50" dirty="0">
                <a:solidFill>
                  <a:srgbClr val="FFFFFF"/>
                </a:solidFill>
                <a:latin typeface="Trebuchet MS"/>
                <a:cs typeface="Trebuchet MS"/>
              </a:rPr>
              <a:t>in-memory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60" dirty="0">
                <a:solidFill>
                  <a:srgbClr val="FFFFFF"/>
                </a:solidFill>
                <a:latin typeface="Trebuchet MS"/>
                <a:cs typeface="Trebuchet MS"/>
              </a:rPr>
              <a:t>disk-</a:t>
            </a:r>
            <a:r>
              <a:rPr sz="3000" spc="-70" dirty="0">
                <a:solidFill>
                  <a:srgbClr val="FFFFFF"/>
                </a:solidFill>
                <a:latin typeface="Trebuchet MS"/>
                <a:cs typeface="Trebuchet MS"/>
              </a:rPr>
              <a:t>based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45" dirty="0">
                <a:solidFill>
                  <a:srgbClr val="FFFFFF"/>
                </a:solidFill>
                <a:latin typeface="Trebuchet MS"/>
                <a:cs typeface="Trebuchet MS"/>
              </a:rPr>
              <a:t>storage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3000" spc="-90" dirty="0">
                <a:solidFill>
                  <a:srgbClr val="FFFFFF"/>
                </a:solidFill>
                <a:latin typeface="Trebuchet MS"/>
                <a:cs typeface="Trebuchet MS"/>
              </a:rPr>
              <a:t>provide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35" dirty="0">
                <a:solidFill>
                  <a:srgbClr val="FFFFFF"/>
                </a:solidFill>
                <a:latin typeface="Trebuchet MS"/>
                <a:cs typeface="Trebuchet MS"/>
              </a:rPr>
              <a:t>high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00" dirty="0">
                <a:solidFill>
                  <a:srgbClr val="FFFFFF"/>
                </a:solidFill>
                <a:latin typeface="Trebuchet MS"/>
                <a:cs typeface="Trebuchet MS"/>
              </a:rPr>
              <a:t>performance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000" spc="-160" dirty="0">
                <a:solidFill>
                  <a:srgbClr val="FFFFFF"/>
                </a:solidFill>
                <a:latin typeface="Trebuchet MS"/>
                <a:cs typeface="Trebuchet MS"/>
              </a:rPr>
              <a:t>scalability.</a:t>
            </a:r>
            <a:r>
              <a:rPr sz="30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30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3000" spc="-1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0" dirty="0">
                <a:solidFill>
                  <a:srgbClr val="FFFFFF"/>
                </a:solidFill>
                <a:latin typeface="Trebuchet MS"/>
                <a:cs typeface="Trebuchet MS"/>
              </a:rPr>
              <a:t>Nine's </a:t>
            </a:r>
            <a:r>
              <a:rPr sz="3000" spc="-90" dirty="0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60" dirty="0">
                <a:solidFill>
                  <a:srgbClr val="FFFFFF"/>
                </a:solidFill>
                <a:latin typeface="Trebuchet MS"/>
                <a:cs typeface="Trebuchet MS"/>
              </a:rPr>
              <a:t>compression</a:t>
            </a:r>
            <a:r>
              <a:rPr sz="30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0" dirty="0">
                <a:solidFill>
                  <a:srgbClr val="FFFFFF"/>
                </a:solidFill>
                <a:latin typeface="Trebuchet MS"/>
                <a:cs typeface="Trebuchet MS"/>
              </a:rPr>
              <a:t>encryption </a:t>
            </a:r>
            <a:r>
              <a:rPr sz="3000" spc="-60" dirty="0">
                <a:solidFill>
                  <a:srgbClr val="FFFFFF"/>
                </a:solidFill>
                <a:latin typeface="Trebuchet MS"/>
                <a:cs typeface="Trebuchet MS"/>
              </a:rPr>
              <a:t>technologies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90" dirty="0">
                <a:solidFill>
                  <a:srgbClr val="FFFFFF"/>
                </a:solidFill>
                <a:latin typeface="Trebuchet MS"/>
                <a:cs typeface="Trebuchet MS"/>
              </a:rPr>
              <a:t>ensure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85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4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30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9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300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25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3000" spc="-70" dirty="0">
                <a:solidFill>
                  <a:srgbClr val="FFFFFF"/>
                </a:solidFill>
                <a:latin typeface="Trebuchet MS"/>
                <a:cs typeface="Trebuchet MS"/>
              </a:rPr>
              <a:t>always</a:t>
            </a:r>
            <a:r>
              <a:rPr sz="30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120" dirty="0">
                <a:solidFill>
                  <a:srgbClr val="FFFFFF"/>
                </a:solidFill>
                <a:latin typeface="Trebuchet MS"/>
                <a:cs typeface="Trebuchet MS"/>
              </a:rPr>
              <a:t>secure</a:t>
            </a:r>
            <a:r>
              <a:rPr sz="30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5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3000" spc="-1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00" spc="-50" dirty="0">
                <a:solidFill>
                  <a:srgbClr val="FFFFFF"/>
                </a:solidFill>
                <a:latin typeface="Trebuchet MS"/>
                <a:cs typeface="Trebuchet MS"/>
              </a:rPr>
              <a:t>accessible.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667499" y="0"/>
            <a:ext cx="7620634" cy="5420995"/>
            <a:chOff x="10667499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1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12" y="1965248"/>
                  </a:lnTo>
                  <a:lnTo>
                    <a:pt x="0" y="3703561"/>
                  </a:lnTo>
                  <a:lnTo>
                    <a:pt x="1200556" y="4906619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52" y="558787"/>
                  </a:moveTo>
                  <a:lnTo>
                    <a:pt x="6523952" y="0"/>
                  </a:lnTo>
                  <a:lnTo>
                    <a:pt x="3813962" y="0"/>
                  </a:lnTo>
                  <a:lnTo>
                    <a:pt x="1944751" y="1869211"/>
                  </a:lnTo>
                  <a:lnTo>
                    <a:pt x="5168963" y="5093424"/>
                  </a:lnTo>
                  <a:lnTo>
                    <a:pt x="7082752" y="3179635"/>
                  </a:lnTo>
                  <a:lnTo>
                    <a:pt x="7082752" y="55878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499" y="1430000"/>
              <a:ext cx="2371725" cy="2371725"/>
            </a:xfrm>
            <a:custGeom>
              <a:avLst/>
              <a:gdLst/>
              <a:ahLst/>
              <a:cxnLst/>
              <a:rect l="l" t="t" r="r" b="b"/>
              <a:pathLst>
                <a:path w="2371725" h="2371725">
                  <a:moveTo>
                    <a:pt x="632795" y="2371108"/>
                  </a:moveTo>
                  <a:lnTo>
                    <a:pt x="0" y="1738312"/>
                  </a:lnTo>
                  <a:lnTo>
                    <a:pt x="1738312" y="0"/>
                  </a:lnTo>
                  <a:lnTo>
                    <a:pt x="2371108" y="630294"/>
                  </a:lnTo>
                  <a:lnTo>
                    <a:pt x="632795" y="237110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02" y="3474687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94729" y="1946162"/>
                  </a:moveTo>
                  <a:lnTo>
                    <a:pt x="0" y="1751433"/>
                  </a:lnTo>
                  <a:lnTo>
                    <a:pt x="1752996" y="0"/>
                  </a:lnTo>
                  <a:lnTo>
                    <a:pt x="1752996" y="386504"/>
                  </a:lnTo>
                  <a:lnTo>
                    <a:pt x="194729" y="1946162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4062768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8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4354488" y="3485131"/>
                  </a:moveTo>
                  <a:lnTo>
                    <a:pt x="0" y="3485131"/>
                  </a:lnTo>
                  <a:lnTo>
                    <a:pt x="0" y="1391804"/>
                  </a:lnTo>
                  <a:lnTo>
                    <a:pt x="1392344" y="0"/>
                  </a:lnTo>
                  <a:lnTo>
                    <a:pt x="4616557" y="3222961"/>
                  </a:lnTo>
                  <a:lnTo>
                    <a:pt x="4354488" y="348513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3851849"/>
                  </a:moveTo>
                  <a:lnTo>
                    <a:pt x="0" y="0"/>
                  </a:lnTo>
                  <a:lnTo>
                    <a:pt x="1925924" y="1925924"/>
                  </a:lnTo>
                  <a:lnTo>
                    <a:pt x="0" y="38518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4121623" y="2428772"/>
            <a:ext cx="5499735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45" dirty="0"/>
              <a:t>Cloud</a:t>
            </a:r>
            <a:r>
              <a:rPr spc="-165" dirty="0"/>
              <a:t> </a:t>
            </a:r>
            <a:r>
              <a:rPr spc="-185" dirty="0"/>
              <a:t>Nine</a:t>
            </a:r>
            <a:r>
              <a:rPr spc="-105" dirty="0"/>
              <a:t> </a:t>
            </a:r>
            <a:r>
              <a:rPr spc="-210" dirty="0"/>
              <a:t>Use</a:t>
            </a:r>
            <a:r>
              <a:rPr spc="-114" dirty="0"/>
              <a:t> </a:t>
            </a:r>
            <a:r>
              <a:rPr spc="-10" dirty="0"/>
              <a:t>Cases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3806616" y="4075922"/>
            <a:ext cx="5816600" cy="2494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07340" algn="r">
              <a:lnSpc>
                <a:spcPct val="100000"/>
              </a:lnSpc>
              <a:spcBef>
                <a:spcPts val="100"/>
              </a:spcBef>
            </a:pP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ideal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5" dirty="0">
                <a:solidFill>
                  <a:srgbClr val="FFFFFF"/>
                </a:solidFill>
                <a:latin typeface="Trebuchet MS"/>
                <a:cs typeface="Trebuchet MS"/>
              </a:rPr>
              <a:t>wide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range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use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cases,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real-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time</a:t>
            </a:r>
            <a:r>
              <a:rPr sz="2700" spc="-1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analytics,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IoT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management,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e-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commerce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applications.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also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well-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suited</a:t>
            </a:r>
            <a:r>
              <a:rPr sz="27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5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700" spc="-45" dirty="0">
                <a:solidFill>
                  <a:srgbClr val="FFFFFF"/>
                </a:solidFill>
                <a:latin typeface="Trebuchet MS"/>
                <a:cs typeface="Trebuchet MS"/>
              </a:rPr>
              <a:t>businesses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need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process</a:t>
            </a:r>
            <a:r>
              <a:rPr sz="270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large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volumes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quickly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and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efficiently.</a:t>
            </a:r>
            <a:endParaRPr sz="270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610044" y="373582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092750" y="3321653"/>
            <a:ext cx="6372125" cy="63721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2054" rIns="0" bIns="0" rtlCol="0">
            <a:spAutoFit/>
          </a:bodyPr>
          <a:lstStyle/>
          <a:p>
            <a:pPr marL="4646930">
              <a:lnSpc>
                <a:spcPct val="100000"/>
              </a:lnSpc>
              <a:spcBef>
                <a:spcPts val="100"/>
              </a:spcBef>
            </a:pPr>
            <a:r>
              <a:rPr spc="75" dirty="0">
                <a:latin typeface="Cambria"/>
                <a:cs typeface="Cambria"/>
              </a:rPr>
              <a:t>Cloud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dirty="0">
                <a:latin typeface="Cambria"/>
                <a:cs typeface="Cambria"/>
              </a:rPr>
              <a:t>Nine</a:t>
            </a:r>
            <a:r>
              <a:rPr spc="-70" dirty="0">
                <a:latin typeface="Cambria"/>
                <a:cs typeface="Cambria"/>
              </a:rPr>
              <a:t> </a:t>
            </a:r>
            <a:r>
              <a:rPr spc="90" dirty="0">
                <a:latin typeface="Cambria"/>
                <a:cs typeface="Cambria"/>
              </a:rPr>
              <a:t>Security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620349" y="3309827"/>
            <a:ext cx="6969125" cy="33039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110"/>
              </a:spcBef>
            </a:pP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top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priority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for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25" dirty="0">
                <a:solidFill>
                  <a:srgbClr val="FFFFFF"/>
                </a:solidFill>
                <a:latin typeface="Trebuchet MS"/>
                <a:cs typeface="Trebuchet MS"/>
              </a:rPr>
              <a:t>Nine.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It uses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advanced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encryption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technologies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ensure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5" dirty="0">
                <a:solidFill>
                  <a:srgbClr val="FFFFFF"/>
                </a:solidFill>
                <a:latin typeface="Trebuchet MS"/>
                <a:cs typeface="Trebuchet MS"/>
              </a:rPr>
              <a:t>your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5" dirty="0">
                <a:solidFill>
                  <a:srgbClr val="FFFFFF"/>
                </a:solidFill>
                <a:latin typeface="Trebuchet MS"/>
                <a:cs typeface="Trebuchet MS"/>
              </a:rPr>
              <a:t>is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always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secure.</a:t>
            </a:r>
            <a:endParaRPr sz="3050">
              <a:latin typeface="Trebuchet MS"/>
              <a:cs typeface="Trebuchet MS"/>
            </a:endParaRPr>
          </a:p>
          <a:p>
            <a:pPr marL="12700" marR="372745">
              <a:lnSpc>
                <a:spcPct val="100400"/>
              </a:lnSpc>
              <a:spcBef>
                <a:spcPts val="75"/>
              </a:spcBef>
            </a:pPr>
            <a:r>
              <a:rPr sz="3050" spc="-120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3050" spc="-1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Cloud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Nine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provides</a:t>
            </a:r>
            <a:r>
              <a:rPr sz="3050" spc="-1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role-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based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control,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ensuring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that</a:t>
            </a:r>
            <a:r>
              <a:rPr sz="3050" spc="-1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only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authorized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users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have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access</a:t>
            </a:r>
            <a:r>
              <a:rPr sz="3050" spc="-1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to</a:t>
            </a:r>
            <a:r>
              <a:rPr sz="3050" spc="-1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your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data.</a:t>
            </a:r>
            <a:endParaRPr sz="305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768</Words>
  <Application>Microsoft Office PowerPoint</Application>
  <PresentationFormat>Custom</PresentationFormat>
  <Paragraphs>46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Cambria</vt:lpstr>
      <vt:lpstr>Georgia</vt:lpstr>
      <vt:lpstr>Trebuchet MS</vt:lpstr>
      <vt:lpstr>Office Theme</vt:lpstr>
      <vt:lpstr>PowerPoint Presentation</vt:lpstr>
      <vt:lpstr>PowerPoint Presentation</vt:lpstr>
      <vt:lpstr>Cloud Nine</vt:lpstr>
      <vt:lpstr>What is Cloud Nine?</vt:lpstr>
      <vt:lpstr>The Benefits of Cloud Nine</vt:lpstr>
      <vt:lpstr>Cloud Nine vs. Traditional Databases</vt:lpstr>
      <vt:lpstr>How Cloud Nine Works</vt:lpstr>
      <vt:lpstr>Cloud Nine Use Cases</vt:lpstr>
      <vt:lpstr>Cloud Nine Security</vt:lpstr>
      <vt:lpstr>Cloud Nine Performance</vt:lpstr>
      <vt:lpstr>Cloud Nine Pricing</vt:lpstr>
      <vt:lpstr>Cloud Nine Integration</vt:lpstr>
      <vt:lpstr>Cloud Nine Roadmap</vt:lpstr>
      <vt:lpstr>Cloud Nine Success Stories</vt:lpstr>
      <vt:lpstr>Summary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JASPRIT SREE</dc:creator>
  <cp:lastModifiedBy>Sreegeethesh D</cp:lastModifiedBy>
  <cp:revision>4</cp:revision>
  <dcterms:created xsi:type="dcterms:W3CDTF">2023-10-10T05:56:10Z</dcterms:created>
  <dcterms:modified xsi:type="dcterms:W3CDTF">2023-10-10T13:38:29Z</dcterms:modified>
</cp:coreProperties>
</file>